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32" d="100"/>
          <a:sy n="232" d="100"/>
        </p:scale>
        <p:origin x="3876" y="3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E0791-BF11-4A6F-8257-089A489F4979}" type="datetimeFigureOut">
              <a:rPr lang="it-IT" smtClean="0"/>
              <a:t>12/08/2015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D5C3E-E8A0-4A5E-B3B0-2BEFE0E67FC1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tiff"/><Relationship Id="rId2" Type="http://schemas.openxmlformats.org/officeDocument/2006/relationships/image" Target="../media/image44.tif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564904"/>
            <a:ext cx="9144000" cy="2691731"/>
          </a:xfrm>
          <a:ln>
            <a:solidFill>
              <a:srgbClr val="003A2C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 smtClean="0">
                <a:solidFill>
                  <a:srgbClr val="003A2C"/>
                </a:solidFill>
                <a:latin typeface="Book Antiqua" pitchFamily="18" charset="0"/>
              </a:rPr>
              <a:t>L’olivo è il Mediterraneo:</a:t>
            </a:r>
            <a:br>
              <a:rPr lang="it-IT" dirty="0" smtClean="0">
                <a:solidFill>
                  <a:srgbClr val="003A2C"/>
                </a:solidFill>
                <a:latin typeface="Book Antiqua" pitchFamily="18" charset="0"/>
              </a:rPr>
            </a:br>
            <a:r>
              <a:rPr lang="it-IT" dirty="0" smtClean="0">
                <a:solidFill>
                  <a:srgbClr val="003A2C"/>
                </a:solidFill>
                <a:latin typeface="Book Antiqua" pitchFamily="18" charset="0"/>
              </a:rPr>
              <a:t>conservazione della biodiversità olivicola a Enna </a:t>
            </a:r>
            <a:endParaRPr lang="it-IT" dirty="0">
              <a:solidFill>
                <a:srgbClr val="003A2C"/>
              </a:solidFill>
              <a:latin typeface="Book Antiqua" pitchFamily="18" charset="0"/>
            </a:endParaRPr>
          </a:p>
        </p:txBody>
      </p:sp>
      <p:sp>
        <p:nvSpPr>
          <p:cNvPr id="49154" name="AutoShape 2" descr="Risultati immagini per expo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56" name="AutoShape 4" descr="Risultati immagini per expo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9158" name="AutoShape 6" descr="Risultati immagini per expo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9160" name="Picture 8" descr="http://www.coltivareculture.it/immagini/expo-20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3824259" cy="1582392"/>
          </a:xfrm>
          <a:prstGeom prst="rect">
            <a:avLst/>
          </a:prstGeom>
          <a:noFill/>
        </p:spPr>
      </p:pic>
      <p:pic>
        <p:nvPicPr>
          <p:cNvPr id="49162" name="Picture 10" descr="http://www.provincia.enna.it/Nuovo%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32656"/>
            <a:ext cx="1431032" cy="1860342"/>
          </a:xfrm>
          <a:prstGeom prst="rect">
            <a:avLst/>
          </a:prstGeom>
          <a:noFill/>
        </p:spPr>
      </p:pic>
      <p:sp>
        <p:nvSpPr>
          <p:cNvPr id="14" name="CasellaDiTesto 13"/>
          <p:cNvSpPr txBox="1"/>
          <p:nvPr/>
        </p:nvSpPr>
        <p:spPr>
          <a:xfrm>
            <a:off x="6228184" y="6021288"/>
            <a:ext cx="4884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- </a:t>
            </a:r>
            <a:r>
              <a:rPr lang="it-IT" b="1" i="1" dirty="0" smtClean="0">
                <a:solidFill>
                  <a:srgbClr val="003A2C"/>
                </a:solidFill>
              </a:rPr>
              <a:t>MILANO 23 AGOSTO 2015 </a:t>
            </a:r>
            <a:r>
              <a:rPr lang="it-IT" dirty="0" smtClean="0">
                <a:solidFill>
                  <a:srgbClr val="003A2C"/>
                </a:solidFill>
              </a:rPr>
              <a:t>- 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51520" y="6021288"/>
            <a:ext cx="349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 smtClean="0">
                <a:solidFill>
                  <a:schemeClr val="accent3">
                    <a:lumMod val="50000"/>
                  </a:schemeClr>
                </a:solidFill>
              </a:rPr>
              <a:t>Dott. Agronomo   </a:t>
            </a:r>
            <a:r>
              <a:rPr lang="it-IT" b="1" i="1" dirty="0">
                <a:solidFill>
                  <a:schemeClr val="accent3">
                    <a:lumMod val="50000"/>
                  </a:schemeClr>
                </a:solidFill>
              </a:rPr>
              <a:t>A</a:t>
            </a:r>
            <a:r>
              <a:rPr lang="it-IT" b="1" i="1" dirty="0" smtClean="0">
                <a:solidFill>
                  <a:schemeClr val="accent3">
                    <a:lumMod val="50000"/>
                  </a:schemeClr>
                </a:solidFill>
              </a:rPr>
              <a:t>ndrea Scoto</a:t>
            </a:r>
            <a:endParaRPr lang="it-IT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4293096"/>
            <a:ext cx="914400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In Sicilia si coltivano ben 28 cultivar autoctone, </a:t>
            </a:r>
          </a:p>
          <a:p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con sei DOP di olio, l’isola si colloca al primo posto per riconoscimenti ottenuti in Italia.</a:t>
            </a:r>
          </a:p>
          <a:p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La DOP “</a:t>
            </a:r>
            <a:r>
              <a:rPr lang="it-IT" sz="3200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nocellara</a:t>
            </a: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del Belice”è attualmente l’ unica oliva da mensa riconosciuta in Italia.  </a:t>
            </a:r>
          </a:p>
          <a:p>
            <a:endParaRPr lang="it-IT" dirty="0" smtClean="0"/>
          </a:p>
        </p:txBody>
      </p:sp>
      <p:pic>
        <p:nvPicPr>
          <p:cNvPr id="6" name="Immagine 5" descr="DSC_06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332656"/>
            <a:ext cx="6372200" cy="398053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23528" y="2060848"/>
            <a:ext cx="8820472" cy="2133600"/>
          </a:xfrm>
          <a:noFill/>
          <a:ln/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it-IT" sz="4400" dirty="0">
                <a:solidFill>
                  <a:srgbClr val="003A2C"/>
                </a:solidFill>
                <a:latin typeface="+mj-lt"/>
              </a:rPr>
              <a:t>Il campo di </a:t>
            </a:r>
            <a:r>
              <a:rPr lang="it-IT" sz="4400" dirty="0" smtClean="0">
                <a:solidFill>
                  <a:srgbClr val="003A2C"/>
                </a:solidFill>
                <a:latin typeface="+mj-lt"/>
              </a:rPr>
              <a:t>raccolta e conservazione di </a:t>
            </a:r>
            <a:r>
              <a:rPr lang="it-IT" sz="4400" dirty="0" err="1" smtClean="0">
                <a:solidFill>
                  <a:srgbClr val="003A2C"/>
                </a:solidFill>
                <a:latin typeface="+mj-lt"/>
              </a:rPr>
              <a:t>germoplasma</a:t>
            </a:r>
            <a:r>
              <a:rPr lang="it-IT" sz="4400" dirty="0" smtClean="0">
                <a:solidFill>
                  <a:srgbClr val="003A2C"/>
                </a:solidFill>
                <a:latin typeface="+mj-lt"/>
              </a:rPr>
              <a:t> </a:t>
            </a:r>
            <a:r>
              <a:rPr lang="it-IT" sz="4400" dirty="0">
                <a:solidFill>
                  <a:srgbClr val="003A2C"/>
                </a:solidFill>
                <a:latin typeface="+mj-lt"/>
              </a:rPr>
              <a:t>di </a:t>
            </a:r>
            <a:r>
              <a:rPr lang="it-IT" sz="4400" dirty="0" smtClean="0">
                <a:solidFill>
                  <a:srgbClr val="003A2C"/>
                </a:solidFill>
                <a:latin typeface="+mj-lt"/>
              </a:rPr>
              <a:t>olivo</a:t>
            </a:r>
          </a:p>
          <a:p>
            <a:pPr algn="l">
              <a:spcBef>
                <a:spcPct val="0"/>
              </a:spcBef>
            </a:pPr>
            <a:r>
              <a:rPr lang="it-IT" sz="4400" dirty="0" smtClean="0">
                <a:solidFill>
                  <a:srgbClr val="003A2C"/>
                </a:solidFill>
                <a:latin typeface="+mj-lt"/>
              </a:rPr>
              <a:t> (</a:t>
            </a:r>
            <a:r>
              <a:rPr lang="it-IT" sz="4400" i="1" dirty="0" err="1" smtClean="0">
                <a:solidFill>
                  <a:srgbClr val="003A2C"/>
                </a:solidFill>
                <a:latin typeface="+mj-lt"/>
              </a:rPr>
              <a:t>Olea</a:t>
            </a:r>
            <a:r>
              <a:rPr lang="it-IT" sz="4400" i="1" dirty="0" smtClean="0">
                <a:solidFill>
                  <a:srgbClr val="003A2C"/>
                </a:solidFill>
                <a:latin typeface="+mj-lt"/>
              </a:rPr>
              <a:t> </a:t>
            </a:r>
            <a:r>
              <a:rPr lang="it-IT" sz="4400" i="1" dirty="0" err="1" smtClean="0">
                <a:solidFill>
                  <a:srgbClr val="003A2C"/>
                </a:solidFill>
                <a:latin typeface="+mj-lt"/>
              </a:rPr>
              <a:t>europaea</a:t>
            </a:r>
            <a:r>
              <a:rPr lang="it-IT" sz="4400" dirty="0" smtClean="0">
                <a:solidFill>
                  <a:srgbClr val="003A2C"/>
                </a:solidFill>
                <a:latin typeface="+mj-lt"/>
              </a:rPr>
              <a:t>, L.)</a:t>
            </a:r>
            <a:endParaRPr lang="it-IT" sz="2400" dirty="0">
              <a:solidFill>
                <a:srgbClr val="003A2C"/>
              </a:solidFill>
              <a:latin typeface="+mj-lt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084168" y="6093296"/>
            <a:ext cx="25202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>
                <a:solidFill>
                  <a:srgbClr val="003A2C"/>
                </a:solidFill>
                <a:latin typeface="+mj-lt"/>
              </a:rPr>
              <a:t>Pergusa</a:t>
            </a:r>
            <a:r>
              <a:rPr lang="it-IT" dirty="0" smtClean="0">
                <a:solidFill>
                  <a:srgbClr val="003A2C"/>
                </a:solidFill>
                <a:latin typeface="+mj-lt"/>
              </a:rPr>
              <a:t> (Enna)</a:t>
            </a:r>
            <a:endParaRPr lang="it-IT" dirty="0">
              <a:solidFill>
                <a:srgbClr val="003A2C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347864" cy="836712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Dove si trova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32040" y="2492896"/>
            <a:ext cx="3657600" cy="3096344"/>
          </a:xfrm>
        </p:spPr>
        <p:txBody>
          <a:bodyPr/>
          <a:lstStyle/>
          <a:p>
            <a:pPr>
              <a:buFontTx/>
              <a:buNone/>
            </a:pPr>
            <a:r>
              <a:rPr lang="it-IT" sz="2800" dirty="0" smtClean="0">
                <a:solidFill>
                  <a:srgbClr val="003A2C"/>
                </a:solidFill>
                <a:latin typeface="+mj-lt"/>
              </a:rPr>
              <a:t>L’azienda,  </a:t>
            </a:r>
          </a:p>
          <a:p>
            <a:pPr>
              <a:buFontTx/>
              <a:buNone/>
            </a:pPr>
            <a:r>
              <a:rPr lang="it-IT" sz="2800" dirty="0" smtClean="0">
                <a:solidFill>
                  <a:srgbClr val="003A2C"/>
                </a:solidFill>
                <a:latin typeface="+mj-lt"/>
              </a:rPr>
              <a:t>che ospita il campo,</a:t>
            </a:r>
          </a:p>
          <a:p>
            <a:pPr>
              <a:buFontTx/>
              <a:buNone/>
            </a:pPr>
            <a:r>
              <a:rPr lang="it-IT" sz="2800" dirty="0" smtClean="0">
                <a:solidFill>
                  <a:srgbClr val="003A2C"/>
                </a:solidFill>
                <a:latin typeface="+mj-lt"/>
              </a:rPr>
              <a:t>si </a:t>
            </a:r>
            <a:r>
              <a:rPr lang="it-IT" sz="2800" dirty="0">
                <a:solidFill>
                  <a:srgbClr val="003A2C"/>
                </a:solidFill>
                <a:latin typeface="+mj-lt"/>
              </a:rPr>
              <a:t>affaccia sul lago </a:t>
            </a:r>
            <a:r>
              <a:rPr lang="it-IT" sz="2800" dirty="0" smtClean="0">
                <a:solidFill>
                  <a:srgbClr val="003A2C"/>
                </a:solidFill>
                <a:latin typeface="+mj-lt"/>
              </a:rPr>
              <a:t>di</a:t>
            </a:r>
          </a:p>
          <a:p>
            <a:pPr>
              <a:buFontTx/>
              <a:buNone/>
            </a:pPr>
            <a:r>
              <a:rPr lang="it-IT" sz="2800" dirty="0" err="1" smtClean="0">
                <a:solidFill>
                  <a:srgbClr val="003A2C"/>
                </a:solidFill>
                <a:latin typeface="+mj-lt"/>
              </a:rPr>
              <a:t>Pergusa</a:t>
            </a:r>
            <a:r>
              <a:rPr lang="it-IT" sz="2800" dirty="0">
                <a:solidFill>
                  <a:srgbClr val="003A2C"/>
                </a:solidFill>
                <a:latin typeface="+mj-lt"/>
              </a:rPr>
              <a:t>, </a:t>
            </a:r>
            <a:r>
              <a:rPr lang="it-IT" sz="2800" dirty="0" smtClean="0">
                <a:solidFill>
                  <a:srgbClr val="003A2C"/>
                </a:solidFill>
                <a:latin typeface="+mj-lt"/>
              </a:rPr>
              <a:t>nel comune</a:t>
            </a:r>
          </a:p>
          <a:p>
            <a:pPr>
              <a:buFontTx/>
              <a:buNone/>
            </a:pPr>
            <a:r>
              <a:rPr lang="it-IT" sz="2800" dirty="0" smtClean="0">
                <a:solidFill>
                  <a:srgbClr val="003A2C"/>
                </a:solidFill>
                <a:latin typeface="+mj-lt"/>
              </a:rPr>
              <a:t>di Enna.</a:t>
            </a:r>
            <a:endParaRPr lang="it-IT" sz="2800" dirty="0">
              <a:solidFill>
                <a:srgbClr val="003A2C"/>
              </a:solidFill>
              <a:latin typeface="+mj-lt"/>
            </a:endParaRPr>
          </a:p>
        </p:txBody>
      </p:sp>
      <p:pic>
        <p:nvPicPr>
          <p:cNvPr id="7172" name="Picture 4" descr="C:\Users\Andrea\Desktop\Provenn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4572000" cy="4452938"/>
          </a:xfrm>
          <a:prstGeom prst="rect">
            <a:avLst/>
          </a:prstGeom>
          <a:noFill/>
        </p:spPr>
      </p:pic>
      <p:pic>
        <p:nvPicPr>
          <p:cNvPr id="7173" name="Picture 5" descr="C:\Users\Andrea\Desktop\prov-Enn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260648"/>
            <a:ext cx="2209800" cy="22098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43408"/>
            <a:ext cx="4788024" cy="1371600"/>
          </a:xfrm>
        </p:spPr>
        <p:txBody>
          <a:bodyPr/>
          <a:lstStyle/>
          <a:p>
            <a:r>
              <a:rPr lang="it-IT" dirty="0">
                <a:solidFill>
                  <a:schemeClr val="accent2">
                    <a:lumMod val="50000"/>
                  </a:schemeClr>
                </a:solidFill>
              </a:rPr>
              <a:t>Il </a:t>
            </a:r>
            <a:r>
              <a:rPr lang="it-IT" dirty="0" smtClean="0">
                <a:solidFill>
                  <a:schemeClr val="accent2">
                    <a:lumMod val="50000"/>
                  </a:schemeClr>
                </a:solidFill>
              </a:rPr>
              <a:t>lago di </a:t>
            </a:r>
            <a:r>
              <a:rPr lang="it-IT" dirty="0" err="1" smtClean="0">
                <a:solidFill>
                  <a:schemeClr val="accent2">
                    <a:lumMod val="50000"/>
                  </a:schemeClr>
                </a:solidFill>
              </a:rPr>
              <a:t>Pergusa</a:t>
            </a:r>
            <a:endParaRPr lang="it-IT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589240"/>
            <a:ext cx="9144000" cy="1268760"/>
          </a:xfrm>
        </p:spPr>
        <p:txBody>
          <a:bodyPr/>
          <a:lstStyle/>
          <a:p>
            <a:pPr>
              <a:buFontTx/>
              <a:buNone/>
            </a:pPr>
            <a:r>
              <a:rPr lang="it-IT" sz="2800" dirty="0" smtClean="0">
                <a:solidFill>
                  <a:srgbClr val="666633"/>
                </a:solidFill>
                <a:latin typeface="Book Antiqua" pitchFamily="18" charset="0"/>
              </a:rPr>
              <a:t> </a:t>
            </a:r>
            <a:r>
              <a:rPr lang="it-IT" sz="28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L</a:t>
            </a:r>
            <a:r>
              <a:rPr lang="it-IT" sz="28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egato </a:t>
            </a:r>
            <a:r>
              <a:rPr lang="it-IT" sz="28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al </a:t>
            </a:r>
            <a:r>
              <a:rPr lang="it-IT" sz="28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mito del </a:t>
            </a:r>
            <a:r>
              <a:rPr lang="it-IT" sz="28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“Ratto </a:t>
            </a:r>
            <a:r>
              <a:rPr lang="it-IT" sz="28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di Proserpina,”</a:t>
            </a:r>
          </a:p>
          <a:p>
            <a:pPr>
              <a:buFontTx/>
              <a:buNone/>
            </a:pPr>
            <a:r>
              <a:rPr lang="it-IT" sz="28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dal </a:t>
            </a:r>
            <a:r>
              <a:rPr lang="it-IT" sz="2800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1995 </a:t>
            </a:r>
            <a:r>
              <a:rPr lang="it-IT" sz="28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è  Riserva naturale speciale</a:t>
            </a:r>
            <a:endParaRPr lang="it-IT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224" name="Picture 8" descr="C:\Users\Andrea\Desktop\DSC_04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124744"/>
            <a:ext cx="9144001" cy="4392488"/>
          </a:xfrm>
          <a:prstGeom prst="rect">
            <a:avLst/>
          </a:prstGeom>
          <a:noFill/>
        </p:spPr>
      </p:pic>
      <p:sp>
        <p:nvSpPr>
          <p:cNvPr id="5" name="Ovale 4"/>
          <p:cNvSpPr/>
          <p:nvPr/>
        </p:nvSpPr>
        <p:spPr>
          <a:xfrm>
            <a:off x="2195736" y="2204864"/>
            <a:ext cx="1728192" cy="64807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it-IT" dirty="0"/>
          </a:p>
        </p:txBody>
      </p:sp>
      <p:pic>
        <p:nvPicPr>
          <p:cNvPr id="4" name="Immagine 3" descr="DSC069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DSC_05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52249">
            <a:off x="-1014798" y="-649546"/>
            <a:ext cx="10789524" cy="809214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SC_04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F:\Foto Campo Germoplasma Tuttobene\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foto-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12500"/>
          <a:stretch>
            <a:fillRect/>
          </a:stretch>
        </p:blipFill>
        <p:spPr>
          <a:xfrm>
            <a:off x="-1" y="0"/>
            <a:ext cx="9254435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5292080" cy="651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C:\Users\Federico\Desktop\Mezzaluna_fertil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45" y="190033"/>
            <a:ext cx="8125111" cy="4823143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1" y="4869160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t-IT" sz="3200" dirty="0" smtClean="0">
              <a:solidFill>
                <a:srgbClr val="003A2C"/>
              </a:solidFill>
              <a:latin typeface="+mj-lt"/>
            </a:endParaRPr>
          </a:p>
          <a:p>
            <a:pPr algn="ctr"/>
            <a:r>
              <a:rPr lang="it-IT" sz="3200" dirty="0" smtClean="0">
                <a:solidFill>
                  <a:srgbClr val="003A2C"/>
                </a:solidFill>
                <a:latin typeface="+mj-lt"/>
              </a:rPr>
              <a:t>L’olivo </a:t>
            </a:r>
            <a:r>
              <a:rPr lang="it-IT" sz="3200" dirty="0" smtClean="0">
                <a:solidFill>
                  <a:srgbClr val="003A2C"/>
                </a:solidFill>
                <a:latin typeface="+mj-lt"/>
              </a:rPr>
              <a:t>ha origine 12.000 anni fa in Medio Oriente, </a:t>
            </a:r>
          </a:p>
          <a:p>
            <a:pPr algn="ctr"/>
            <a:r>
              <a:rPr lang="it-IT" sz="3200" dirty="0" smtClean="0">
                <a:solidFill>
                  <a:srgbClr val="003A2C"/>
                </a:solidFill>
                <a:latin typeface="+mj-lt"/>
              </a:rPr>
              <a:t>Attraverso l’uomo </a:t>
            </a:r>
            <a:r>
              <a:rPr lang="it-IT" sz="3200" dirty="0" smtClean="0">
                <a:solidFill>
                  <a:srgbClr val="003A2C"/>
                </a:solidFill>
                <a:latin typeface="+mj-lt"/>
              </a:rPr>
              <a:t> inizia </a:t>
            </a:r>
            <a:r>
              <a:rPr lang="it-IT" sz="3200" dirty="0" smtClean="0">
                <a:solidFill>
                  <a:srgbClr val="003A2C"/>
                </a:solidFill>
                <a:latin typeface="+mj-lt"/>
              </a:rPr>
              <a:t>a diffondersi verso Occidente </a:t>
            </a:r>
            <a:endParaRPr lang="it-IT" sz="3200" dirty="0">
              <a:solidFill>
                <a:srgbClr val="003A2C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3851920" cy="764704"/>
          </a:xfrm>
          <a:solidFill>
            <a:schemeClr val="lt1">
              <a:alpha val="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it-IT" sz="40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Sezione“</a:t>
            </a:r>
            <a:r>
              <a:rPr lang="it-IT" sz="40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A</a:t>
            </a:r>
            <a:r>
              <a:rPr lang="it-IT" sz="40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” </a:t>
            </a:r>
            <a:endParaRPr lang="it-IT" sz="4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0" y="578078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n.53 accessioni raccolte nel territorio </a:t>
            </a:r>
          </a:p>
          <a:p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della Provincia di Enna</a:t>
            </a:r>
            <a:endParaRPr lang="it-IT" sz="32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3074" name="Picture 2" descr="F:\Kappa 2\27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150"/>
            <a:ext cx="9144000" cy="518512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578078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n.45 </a:t>
            </a:r>
            <a:r>
              <a:rPr lang="it-IT" sz="3200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accesioni</a:t>
            </a:r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raccolte nel territorio delle altre provincie siciliane</a:t>
            </a:r>
          </a:p>
        </p:txBody>
      </p:sp>
      <p:pic>
        <p:nvPicPr>
          <p:cNvPr id="2050" name="Picture 2" descr="F:\Kappa 2\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5112568"/>
          </a:xfrm>
          <a:prstGeom prst="rect">
            <a:avLst/>
          </a:prstGeom>
          <a:noFill/>
        </p:spPr>
      </p:pic>
      <p:sp>
        <p:nvSpPr>
          <p:cNvPr id="7" name="Titolo 1"/>
          <p:cNvSpPr txBox="1">
            <a:spLocks/>
          </p:cNvSpPr>
          <p:nvPr/>
        </p:nvSpPr>
        <p:spPr>
          <a:xfrm>
            <a:off x="0" y="0"/>
            <a:ext cx="3851920" cy="764704"/>
          </a:xfrm>
          <a:prstGeom prst="rect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Sezione“</a:t>
            </a:r>
            <a:r>
              <a:rPr lang="it-IT" sz="40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B</a:t>
            </a:r>
            <a:r>
              <a:rPr kumimoji="0" lang="it-IT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” </a:t>
            </a:r>
            <a:endParaRPr kumimoji="0" lang="it-IT" sz="40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giuseppina gangi\Desktop\Nuova cartella\DSC_06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0"/>
            <a:ext cx="4211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Sezione “</a:t>
            </a:r>
            <a:r>
              <a:rPr lang="it-IT" sz="40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C</a:t>
            </a:r>
            <a:r>
              <a:rPr lang="it-IT" sz="40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”</a:t>
            </a:r>
            <a:endParaRPr lang="it-IT" sz="4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0" y="616530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n.180 accessioni provenienti dalle altre regioni italiane </a:t>
            </a:r>
            <a:endParaRPr lang="it-IT" sz="32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" name="Segnaposto contenuto 3" descr="DSC_01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64704"/>
            <a:ext cx="9144000" cy="532859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6" name="Picture 10" descr="https://upload.wikimedia.org/wikipedia/commons/thumb/0/03/Flag_of_Italy.svg/2000px-Flag_of_Italy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683568" y="548680"/>
            <a:ext cx="1499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ABRUZZO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563888" y="548680"/>
            <a:ext cx="1803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chemeClr val="tx2"/>
                </a:solidFill>
              </a:rPr>
              <a:t>BASILICATA</a:t>
            </a:r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588224" y="548680"/>
            <a:ext cx="1557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CALABRIA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27584" y="1700808"/>
            <a:ext cx="16427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CAMPANIA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203848" y="1700808"/>
            <a:ext cx="2685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EMILIA ROMAGNA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660232" y="1700808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LAZIO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27584" y="2780928"/>
            <a:ext cx="1351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LIGURIA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347864" y="2780928"/>
            <a:ext cx="1855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LOMBARDIA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660232" y="2708920"/>
            <a:ext cx="1362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MARCHE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971600" y="3789041"/>
            <a:ext cx="1325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MOLISE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491880" y="3861048"/>
            <a:ext cx="12153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PUGLIA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516216" y="3789040"/>
            <a:ext cx="1705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SARDEGNA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3491880" y="4797152"/>
            <a:ext cx="1504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TOSCANA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6732240" y="4725144"/>
            <a:ext cx="1295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UMBRIA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899592" y="4725144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VENETO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6660232" y="5517232"/>
            <a:ext cx="1651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FFC000"/>
                </a:solidFill>
              </a:rPr>
              <a:t>TRENTINO</a:t>
            </a:r>
            <a:endParaRPr lang="it-IT" dirty="0">
              <a:solidFill>
                <a:srgbClr val="FFC000"/>
              </a:solidFill>
            </a:endParaRPr>
          </a:p>
        </p:txBody>
      </p:sp>
      <p:sp>
        <p:nvSpPr>
          <p:cNvPr id="65538" name="AutoShape 2" descr="Risultati immagini per italia bandie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5540" name="AutoShape 4" descr="Risultati immagini per italia bandie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5542" name="AutoShape 6" descr="Risultati immagini per italia bandie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5544" name="AutoShape 8" descr="Risultati immagini per italia bandie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Kappa 2\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518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SC_04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SC_04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SC_05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Kappa 2\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3490" name="Picture 2" descr="Mediterranean Sea 16.61811E 38.99124N.jpg"/>
          <p:cNvPicPr>
            <a:picLocks noChangeAspect="1" noChangeArrowheads="1"/>
          </p:cNvPicPr>
          <p:nvPr/>
        </p:nvPicPr>
        <p:blipFill>
          <a:blip r:embed="rId2" cstate="print">
            <a:lum bright="-3000" contrast="25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34000"/>
            </a:schemeClr>
          </a:solidFill>
        </p:spPr>
      </p:pic>
      <p:sp>
        <p:nvSpPr>
          <p:cNvPr id="25" name="Freccia a sinistra 24"/>
          <p:cNvSpPr/>
          <p:nvPr/>
        </p:nvSpPr>
        <p:spPr>
          <a:xfrm rot="1517325">
            <a:off x="7382695" y="3466878"/>
            <a:ext cx="1334002" cy="64755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Freccia a sinistra 25"/>
          <p:cNvSpPr/>
          <p:nvPr/>
        </p:nvSpPr>
        <p:spPr>
          <a:xfrm rot="20010653">
            <a:off x="7219666" y="4993130"/>
            <a:ext cx="1334002" cy="56230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3498" name="Picture 10" descr="http://us.cdn1.123rf.com/168nwm/deyangeorgiev/deyangeorgiev1209/deyangeorgiev120900229/15259767-olive-albero-bianco-isolat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24128" y="5013176"/>
            <a:ext cx="1096144" cy="1096144"/>
          </a:xfrm>
          <a:prstGeom prst="rect">
            <a:avLst/>
          </a:prstGeom>
          <a:noFill/>
        </p:spPr>
      </p:pic>
      <p:pic>
        <p:nvPicPr>
          <p:cNvPr id="63500" name="Picture 12" descr="http://us.cdn1.123rf.com/168nwm/deyangeorgiev/deyangeorgiev1209/deyangeorgiev120900229/15259767-olive-albero-bianco-isolat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1196752"/>
            <a:ext cx="1096144" cy="1096144"/>
          </a:xfrm>
          <a:prstGeom prst="rect">
            <a:avLst/>
          </a:prstGeom>
          <a:noFill/>
        </p:spPr>
      </p:pic>
      <p:pic>
        <p:nvPicPr>
          <p:cNvPr id="63504" name="Picture 16" descr="http://us.cdn1.123rf.com/168nwm/deyangeorgiev/deyangeorgiev1209/deyangeorgiev120900229/15259767-olive-albero-bianco-isolat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39952" y="2276872"/>
            <a:ext cx="952128" cy="952128"/>
          </a:xfrm>
          <a:prstGeom prst="rect">
            <a:avLst/>
          </a:prstGeom>
          <a:noFill/>
        </p:spPr>
      </p:pic>
      <p:pic>
        <p:nvPicPr>
          <p:cNvPr id="63506" name="Picture 18" descr="http://us.cdn1.123rf.com/168nwm/deyangeorgiev/deyangeorgiev1209/deyangeorgiev120900229/15259767-olive-albero-bianco-isolat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2564904"/>
            <a:ext cx="1024136" cy="1024136"/>
          </a:xfrm>
          <a:prstGeom prst="rect">
            <a:avLst/>
          </a:prstGeom>
          <a:noFill/>
        </p:spPr>
      </p:pic>
      <p:pic>
        <p:nvPicPr>
          <p:cNvPr id="63508" name="Picture 20" descr="http://us.cdn1.123rf.com/168nwm/deyangeorgiev/deyangeorgiev1209/deyangeorgiev120900229/15259767-olive-albero-bianco-isolat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2708920"/>
            <a:ext cx="1024136" cy="1024136"/>
          </a:xfrm>
          <a:prstGeom prst="rect">
            <a:avLst/>
          </a:prstGeom>
          <a:noFill/>
        </p:spPr>
      </p:pic>
      <p:pic>
        <p:nvPicPr>
          <p:cNvPr id="35" name="Picture 6" descr="http://us.cdn1.123rf.com/168nwm/deyangeorgiev/deyangeorgiev1209/deyangeorgiev120900229/15259767-olive-albero-bianco-isolat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5856" y="4509120"/>
            <a:ext cx="1024136" cy="1024136"/>
          </a:xfrm>
          <a:prstGeom prst="rect">
            <a:avLst/>
          </a:prstGeom>
          <a:noFill/>
        </p:spPr>
      </p:pic>
      <p:pic>
        <p:nvPicPr>
          <p:cNvPr id="36" name="Picture 8" descr="http://us.cdn1.123rf.com/168nwm/deyangeorgiev/deyangeorgiev1209/deyangeorgiev120900229/15259767-olive-albero-bianco-isolat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23728" y="3573016"/>
            <a:ext cx="1024136" cy="1024136"/>
          </a:xfrm>
          <a:prstGeom prst="rect">
            <a:avLst/>
          </a:prstGeom>
          <a:noFill/>
        </p:spPr>
      </p:pic>
      <p:pic>
        <p:nvPicPr>
          <p:cNvPr id="37" name="Picture 14" descr="http://us.cdn1.123rf.com/168nwm/deyangeorgiev/deyangeorgiev1209/deyangeorgiev120900229/15259767-olive-albero-bianco-isolato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636912"/>
            <a:ext cx="880120" cy="88012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3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3" descr="DSC_05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20688"/>
            <a:ext cx="9144000" cy="561662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0" y="0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Sezione “</a:t>
            </a:r>
            <a:r>
              <a:rPr lang="it-IT" sz="40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D</a:t>
            </a:r>
            <a:r>
              <a:rPr lang="it-IT" sz="40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”</a:t>
            </a:r>
            <a:endParaRPr lang="it-IT" sz="4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0" y="5733256"/>
            <a:ext cx="7596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3200" dirty="0" smtClean="0">
              <a:solidFill>
                <a:srgbClr val="666633"/>
              </a:solidFill>
              <a:latin typeface="Book Antiqua" pitchFamily="18" charset="0"/>
            </a:endParaRPr>
          </a:p>
          <a:p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n.126 </a:t>
            </a:r>
            <a:r>
              <a:rPr lang="it-IT" sz="3200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accesioni</a:t>
            </a:r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provenienti da altri Stati</a:t>
            </a:r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 </a:t>
            </a:r>
          </a:p>
          <a:p>
            <a:endParaRPr lang="it-IT" sz="3200" dirty="0">
              <a:solidFill>
                <a:srgbClr val="666633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://www.didadada.it/foto/grandi/immagine1-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916832"/>
            <a:ext cx="5419725" cy="276225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0" y="332656"/>
            <a:ext cx="1827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ARGENTINA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339752" y="332656"/>
            <a:ext cx="1063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CIPRO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23928" y="404664"/>
            <a:ext cx="811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CILE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364088" y="332656"/>
            <a:ext cx="1237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GRECIA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948264" y="404664"/>
            <a:ext cx="1811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GIORDANIA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0" y="1268760"/>
            <a:ext cx="2058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PORTOGALLO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771800" y="1052736"/>
            <a:ext cx="1452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MESSICO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148064" y="1124744"/>
            <a:ext cx="1063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CIPRO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092280" y="1268760"/>
            <a:ext cx="1587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SLOVENIA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3131840" y="5013176"/>
            <a:ext cx="1298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SPAGNA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7236296" y="4797152"/>
            <a:ext cx="1409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FRANCIA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220072" y="5805264"/>
            <a:ext cx="1433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CROAZIA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7308304" y="3645024"/>
            <a:ext cx="8803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IRAN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467544" y="4005064"/>
            <a:ext cx="962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SIRIA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23528" y="5013176"/>
            <a:ext cx="1882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SUD AFRICA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7020272" y="5805264"/>
            <a:ext cx="13580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TUNISIA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7164288" y="2348880"/>
            <a:ext cx="1449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TURCHIA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323528" y="2564904"/>
            <a:ext cx="1016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U.S.A.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611560" y="5949280"/>
            <a:ext cx="1601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MAROCCO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3203848" y="5949280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ISRAELE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436096" y="4941168"/>
            <a:ext cx="1242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LIBANO</a:t>
            </a:r>
            <a:endParaRPr lang="it-IT" dirty="0">
              <a:solidFill>
                <a:srgbClr val="003A2C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SC_01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DSC_01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Kappa 2\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79973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Kappa 2\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5661248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Nel 2011, vengono raccolti i primi frutti del campo</a:t>
            </a:r>
            <a:endParaRPr lang="it-IT" sz="32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6387" name="Picture 3" descr="C:\Users\giuseppina gangi\Pictures\olio tricolore\DSC_00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509770"/>
            <a:ext cx="6645751" cy="472975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giuseppina gangi\Pictures\olio tricolore\DSC_00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8840"/>
            <a:ext cx="5744890" cy="4258419"/>
          </a:xfrm>
          <a:prstGeom prst="rect">
            <a:avLst/>
          </a:prstGeom>
          <a:noFill/>
        </p:spPr>
      </p:pic>
      <p:pic>
        <p:nvPicPr>
          <p:cNvPr id="4" name="Picture 2" descr="C:\Users\giuseppina gangi\Pictures\olio tricolore\DSC_00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764704"/>
            <a:ext cx="5004048" cy="360454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giuseppina gangi\Desktop\DSC_00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5102" y="260648"/>
            <a:ext cx="7239306" cy="4690467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0" y="501317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Dalla molitura delle principali varietà italiane del campo, in occasione del 150° </a:t>
            </a:r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dell’Unita </a:t>
            </a:r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d’Italia,</a:t>
            </a:r>
          </a:p>
          <a:p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viene estratto </a:t>
            </a:r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l’Olio </a:t>
            </a:r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T</a:t>
            </a:r>
            <a:r>
              <a:rPr lang="it-IT" sz="32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ricolore.    </a:t>
            </a:r>
            <a:endParaRPr lang="it-IT" sz="32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giuseppina gangi\Desktop\DSC_0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7092280" cy="63367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0" y="2132856"/>
            <a:ext cx="9144000" cy="2016224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Il 96% circa dell’olivicoltura mondiale oggi si sviluppa attorno al bacino del Mediterraneo </a:t>
            </a:r>
            <a:endParaRPr lang="it-IT" dirty="0">
              <a:solidFill>
                <a:srgbClr val="003A2C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giuseppina gangi\Desktop\DSC_06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4664"/>
            <a:ext cx="9144000" cy="606884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26064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 “</a:t>
            </a:r>
            <a:r>
              <a:rPr lang="it-IT" sz="4000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Zagarìa</a:t>
            </a:r>
            <a:r>
              <a:rPr lang="it-IT" sz="40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” oggi </a:t>
            </a:r>
            <a:r>
              <a:rPr lang="it-IT" sz="4000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……</a:t>
            </a:r>
            <a:r>
              <a:rPr lang="it-IT" sz="40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  </a:t>
            </a:r>
            <a:r>
              <a:rPr lang="it-IT" sz="40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RICERCA</a:t>
            </a:r>
          </a:p>
          <a:p>
            <a:endParaRPr lang="it-IT" sz="4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39552" y="1988840"/>
            <a:ext cx="3672408" cy="147732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Il campo ospita già diversi enti di ricerca, tra le quali le università di Catania e Palermo, che da alcuni anni</a:t>
            </a:r>
          </a:p>
          <a:p>
            <a:r>
              <a:rPr lang="it-IT" dirty="0" smtClean="0">
                <a:solidFill>
                  <a:srgbClr val="002060"/>
                </a:solidFill>
              </a:rPr>
              <a:t>scelgono il campo per sviluppare diversi progetti di studio</a:t>
            </a:r>
            <a:r>
              <a:rPr lang="it-IT" dirty="0" smtClean="0">
                <a:solidFill>
                  <a:srgbClr val="002060"/>
                </a:solidFill>
              </a:rPr>
              <a:t>.</a:t>
            </a:r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13" name="Immagine 12" descr="Score Plot Olivo.t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6056" y="3799234"/>
            <a:ext cx="3168352" cy="2510086"/>
          </a:xfrm>
          <a:prstGeom prst="rect">
            <a:avLst/>
          </a:prstGeom>
        </p:spPr>
      </p:pic>
      <p:pic>
        <p:nvPicPr>
          <p:cNvPr id="14" name="Immagine 13" descr="Demdr.tif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8064" y="1196752"/>
            <a:ext cx="3143726" cy="2506388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26064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</a:t>
            </a:r>
            <a:r>
              <a:rPr lang="it-IT" sz="4000" dirty="0" smtClean="0">
                <a:solidFill>
                  <a:srgbClr val="002060"/>
                </a:solidFill>
                <a:latin typeface="+mj-lt"/>
              </a:rPr>
              <a:t>“</a:t>
            </a:r>
            <a:r>
              <a:rPr lang="it-IT" sz="4000" dirty="0" err="1" smtClean="0">
                <a:solidFill>
                  <a:srgbClr val="002060"/>
                </a:solidFill>
                <a:latin typeface="+mj-lt"/>
              </a:rPr>
              <a:t>Zagarìa</a:t>
            </a:r>
            <a:r>
              <a:rPr lang="it-IT" sz="4000" dirty="0" smtClean="0">
                <a:solidFill>
                  <a:srgbClr val="002060"/>
                </a:solidFill>
                <a:latin typeface="+mj-lt"/>
              </a:rPr>
              <a:t>” oggi </a:t>
            </a:r>
            <a:r>
              <a:rPr lang="it-IT" sz="4000" dirty="0" err="1" smtClean="0">
                <a:solidFill>
                  <a:srgbClr val="002060"/>
                </a:solidFill>
                <a:latin typeface="+mj-lt"/>
              </a:rPr>
              <a:t>……</a:t>
            </a:r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</a:t>
            </a:r>
            <a:r>
              <a:rPr lang="it-IT" sz="4000" b="1" dirty="0" smtClean="0">
                <a:solidFill>
                  <a:srgbClr val="7030A0"/>
                </a:solidFill>
                <a:latin typeface="+mj-lt"/>
              </a:rPr>
              <a:t>BIODIVERSITÀ</a:t>
            </a:r>
          </a:p>
          <a:p>
            <a:endParaRPr lang="it-IT" sz="40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67544" y="1700808"/>
            <a:ext cx="2664296" cy="1477328"/>
          </a:xfrm>
          <a:prstGeom prst="rect">
            <a:avLst/>
          </a:prstGeom>
          <a:noFill/>
          <a:ln>
            <a:solidFill>
              <a:srgbClr val="4A206A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4A206A"/>
                </a:solidFill>
              </a:rPr>
              <a:t>Il campo conserva esempi di  biodiversità  di olivo,</a:t>
            </a:r>
          </a:p>
          <a:p>
            <a:r>
              <a:rPr lang="it-IT" dirty="0" smtClean="0">
                <a:solidFill>
                  <a:srgbClr val="4A206A"/>
                </a:solidFill>
              </a:rPr>
              <a:t>talvolta a rischio di </a:t>
            </a:r>
            <a:r>
              <a:rPr lang="it-IT" dirty="0" smtClean="0">
                <a:solidFill>
                  <a:srgbClr val="4A206A"/>
                </a:solidFill>
              </a:rPr>
              <a:t>estinzione.</a:t>
            </a:r>
            <a:endParaRPr lang="it-IT" dirty="0" smtClean="0">
              <a:solidFill>
                <a:srgbClr val="003A2C"/>
              </a:solidFill>
            </a:endParaRPr>
          </a:p>
          <a:p>
            <a:r>
              <a:rPr lang="it-IT" dirty="0" smtClean="0">
                <a:solidFill>
                  <a:srgbClr val="003A2C"/>
                </a:solidFill>
              </a:rPr>
              <a:t> </a:t>
            </a:r>
            <a:endParaRPr lang="it-IT" dirty="0">
              <a:solidFill>
                <a:srgbClr val="003A2C"/>
              </a:solidFill>
            </a:endParaRPr>
          </a:p>
        </p:txBody>
      </p:sp>
      <p:pic>
        <p:nvPicPr>
          <p:cNvPr id="1027" name="Picture 3" descr="C:\Users\giuseppina gangi\Desktop\Nuova cartella\img4739d1ade85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340768"/>
            <a:ext cx="4896544" cy="489654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26064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</a:t>
            </a:r>
            <a:r>
              <a:rPr lang="it-IT" sz="4000" dirty="0" smtClean="0">
                <a:solidFill>
                  <a:srgbClr val="002060"/>
                </a:solidFill>
                <a:latin typeface="+mj-lt"/>
              </a:rPr>
              <a:t>“</a:t>
            </a:r>
            <a:r>
              <a:rPr lang="it-IT" sz="4000" dirty="0" err="1" smtClean="0">
                <a:solidFill>
                  <a:srgbClr val="002060"/>
                </a:solidFill>
                <a:latin typeface="+mj-lt"/>
              </a:rPr>
              <a:t>Zagarìa</a:t>
            </a:r>
            <a:r>
              <a:rPr lang="it-IT" sz="4000" dirty="0" smtClean="0">
                <a:solidFill>
                  <a:srgbClr val="002060"/>
                </a:solidFill>
                <a:latin typeface="+mj-lt"/>
              </a:rPr>
              <a:t>” </a:t>
            </a:r>
            <a:r>
              <a:rPr lang="it-IT" sz="4000" dirty="0" err="1" smtClean="0">
                <a:solidFill>
                  <a:srgbClr val="002060"/>
                </a:solidFill>
                <a:latin typeface="+mj-lt"/>
              </a:rPr>
              <a:t>oggi……</a:t>
            </a:r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</a:t>
            </a:r>
            <a:r>
              <a:rPr lang="it-IT" sz="40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AMBIENTE</a:t>
            </a:r>
          </a:p>
          <a:p>
            <a:endParaRPr lang="it-IT" sz="40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67544" y="1988840"/>
            <a:ext cx="2448272" cy="1477328"/>
          </a:xfrm>
          <a:prstGeom prst="rect">
            <a:avLst/>
          </a:prstGeom>
          <a:noFill/>
          <a:ln>
            <a:solidFill>
              <a:srgbClr val="003A2C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 Il campo è anche un parco visitabile,</a:t>
            </a:r>
          </a:p>
          <a:p>
            <a:r>
              <a:rPr lang="it-IT" dirty="0" smtClean="0">
                <a:solidFill>
                  <a:srgbClr val="003A2C"/>
                </a:solidFill>
              </a:rPr>
              <a:t>Il caseggiato è sede della riserva di </a:t>
            </a:r>
            <a:r>
              <a:rPr lang="it-IT" dirty="0" err="1" smtClean="0">
                <a:solidFill>
                  <a:srgbClr val="003A2C"/>
                </a:solidFill>
              </a:rPr>
              <a:t>Pergusa</a:t>
            </a:r>
            <a:r>
              <a:rPr lang="it-IT" dirty="0" smtClean="0">
                <a:solidFill>
                  <a:srgbClr val="003A2C"/>
                </a:solidFill>
              </a:rPr>
              <a:t>.</a:t>
            </a:r>
            <a:endParaRPr lang="it-IT" dirty="0" smtClean="0">
              <a:solidFill>
                <a:srgbClr val="003A2C"/>
              </a:solidFill>
            </a:endParaRPr>
          </a:p>
          <a:p>
            <a:r>
              <a:rPr lang="it-IT" dirty="0" smtClean="0">
                <a:solidFill>
                  <a:srgbClr val="003A2C"/>
                </a:solidFill>
              </a:rPr>
              <a:t> </a:t>
            </a:r>
            <a:endParaRPr lang="it-IT" dirty="0">
              <a:solidFill>
                <a:srgbClr val="003A2C"/>
              </a:solidFill>
            </a:endParaRPr>
          </a:p>
        </p:txBody>
      </p:sp>
      <p:pic>
        <p:nvPicPr>
          <p:cNvPr id="1026" name="Picture 2" descr="C:\Users\giuseppina gangi\Pictures\2011-04-18 andrea\andrea 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268760"/>
            <a:ext cx="4824536" cy="513798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260648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</a:t>
            </a:r>
            <a:r>
              <a:rPr lang="it-IT" sz="4000" dirty="0" smtClean="0">
                <a:solidFill>
                  <a:srgbClr val="002060"/>
                </a:solidFill>
                <a:latin typeface="+mj-lt"/>
              </a:rPr>
              <a:t>“</a:t>
            </a:r>
            <a:r>
              <a:rPr lang="it-IT" sz="4000" dirty="0" err="1" smtClean="0">
                <a:solidFill>
                  <a:srgbClr val="002060"/>
                </a:solidFill>
                <a:latin typeface="+mj-lt"/>
              </a:rPr>
              <a:t>Zagarìa</a:t>
            </a:r>
            <a:r>
              <a:rPr lang="it-IT" sz="4000" dirty="0" smtClean="0">
                <a:solidFill>
                  <a:srgbClr val="002060"/>
                </a:solidFill>
                <a:latin typeface="+mj-lt"/>
              </a:rPr>
              <a:t>” </a:t>
            </a:r>
            <a:r>
              <a:rPr lang="it-IT" sz="4000" dirty="0" err="1" smtClean="0">
                <a:solidFill>
                  <a:srgbClr val="002060"/>
                </a:solidFill>
                <a:latin typeface="+mj-lt"/>
              </a:rPr>
              <a:t>oggi……</a:t>
            </a:r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</a:t>
            </a:r>
            <a:r>
              <a:rPr lang="it-IT" sz="4000" b="1" dirty="0" smtClean="0">
                <a:solidFill>
                  <a:srgbClr val="C00000"/>
                </a:solidFill>
                <a:latin typeface="+mj-lt"/>
              </a:rPr>
              <a:t>ECONOMIA</a:t>
            </a:r>
          </a:p>
          <a:p>
            <a:endParaRPr lang="it-IT" sz="40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23528" y="1628800"/>
            <a:ext cx="3528392" cy="14773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C00000"/>
                </a:solidFill>
              </a:rPr>
              <a:t>Il campo produce un ottimo ed esclusivo extra- vergine, </a:t>
            </a:r>
          </a:p>
          <a:p>
            <a:r>
              <a:rPr lang="it-IT" dirty="0" smtClean="0">
                <a:solidFill>
                  <a:srgbClr val="C00000"/>
                </a:solidFill>
              </a:rPr>
              <a:t>attrae visitatori e si presta alla futura </a:t>
            </a:r>
          </a:p>
          <a:p>
            <a:r>
              <a:rPr lang="it-IT" dirty="0" smtClean="0">
                <a:solidFill>
                  <a:srgbClr val="C00000"/>
                </a:solidFill>
              </a:rPr>
              <a:t>selezione di nuove </a:t>
            </a:r>
            <a:r>
              <a:rPr lang="it-IT" dirty="0" smtClean="0">
                <a:solidFill>
                  <a:srgbClr val="C00000"/>
                </a:solidFill>
              </a:rPr>
              <a:t>cultivar. </a:t>
            </a:r>
            <a:endParaRPr lang="it-IT" dirty="0" smtClean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giuseppina gangi\Pictures\olio tricolore\DSC_01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933056"/>
            <a:ext cx="3774012" cy="2448272"/>
          </a:xfrm>
          <a:prstGeom prst="rect">
            <a:avLst/>
          </a:prstGeom>
          <a:noFill/>
        </p:spPr>
      </p:pic>
      <p:pic>
        <p:nvPicPr>
          <p:cNvPr id="7" name="Picture 2" descr="C:\Users\giuseppina gangi\Pictures\olio tricolore\DSC_0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196752"/>
            <a:ext cx="3778683" cy="244827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ZAGARIA POSTER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D82A2B"/>
              </a:clrFrom>
              <a:clrTo>
                <a:srgbClr val="D82A2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32655"/>
            <a:ext cx="9182100" cy="63531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tangolo 4"/>
          <p:cNvSpPr/>
          <p:nvPr/>
        </p:nvSpPr>
        <p:spPr>
          <a:xfrm>
            <a:off x="8388424" y="404664"/>
            <a:ext cx="648072" cy="8640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07504" y="332656"/>
            <a:ext cx="1800200" cy="6480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0" y="4221088"/>
            <a:ext cx="9144000" cy="2162944"/>
          </a:xfrm>
        </p:spPr>
        <p:txBody>
          <a:bodyPr/>
          <a:lstStyle/>
          <a:p>
            <a:pPr algn="ctr">
              <a:buNone/>
            </a:pPr>
            <a:r>
              <a:rPr lang="it-IT" sz="3600" dirty="0" smtClean="0">
                <a:solidFill>
                  <a:srgbClr val="003A2C"/>
                </a:solidFill>
              </a:rPr>
              <a:t>Il primo produttore mondiale di olive e di olio è la Spagna, l’Italia tuttavia, secondo produttore mondiale, detiene altri primati</a:t>
            </a:r>
            <a:endParaRPr lang="it-IT" sz="3600" dirty="0">
              <a:solidFill>
                <a:srgbClr val="003A2C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96752"/>
            <a:ext cx="3746921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giuseppina gangi\Desktop\downloa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980728"/>
            <a:ext cx="2664296" cy="267619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pPr algn="l"/>
            <a:r>
              <a:rPr lang="it-IT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dirty="0" smtClean="0">
                <a:solidFill>
                  <a:srgbClr val="003A2C"/>
                </a:solidFill>
              </a:rPr>
              <a:t>L’olivo in Italia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3538736"/>
          </a:xfrm>
        </p:spPr>
        <p:txBody>
          <a:bodyPr>
            <a:normAutofit lnSpcReduction="10000"/>
          </a:bodyPr>
          <a:lstStyle/>
          <a:p>
            <a:r>
              <a:rPr lang="it-IT" dirty="0" smtClean="0">
                <a:solidFill>
                  <a:srgbClr val="003A2C"/>
                </a:solidFill>
              </a:rPr>
              <a:t>Il nostro paese con </a:t>
            </a:r>
            <a:r>
              <a:rPr lang="it-IT" dirty="0" smtClean="0">
                <a:solidFill>
                  <a:srgbClr val="003A2C"/>
                </a:solidFill>
              </a:rPr>
              <a:t>41</a:t>
            </a:r>
            <a:r>
              <a:rPr lang="it-IT" dirty="0" smtClean="0">
                <a:solidFill>
                  <a:srgbClr val="003A2C"/>
                </a:solidFill>
              </a:rPr>
              <a:t> </a:t>
            </a:r>
            <a:r>
              <a:rPr lang="it-IT" dirty="0" smtClean="0">
                <a:solidFill>
                  <a:srgbClr val="003A2C"/>
                </a:solidFill>
              </a:rPr>
              <a:t>DOP e una IGP  è al primo posto per i riconoscimenti ottenuti a livello mondiale</a:t>
            </a:r>
          </a:p>
          <a:p>
            <a:r>
              <a:rPr lang="it-IT" dirty="0" smtClean="0">
                <a:solidFill>
                  <a:srgbClr val="003A2C"/>
                </a:solidFill>
              </a:rPr>
              <a:t>L’ Italia è un contenitore naturale di biodiversità dell’olivo, con oltre 350 varietà autoctone in coltivazione, il 60% circa di varietà di olivo nel mondo sono italiane</a:t>
            </a:r>
          </a:p>
          <a:p>
            <a:endParaRPr lang="it-IT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giuseppina gangi\Desktop\Nuova cartella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32656"/>
            <a:ext cx="720080" cy="48005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892480" cy="838200"/>
          </a:xfrm>
        </p:spPr>
        <p:txBody>
          <a:bodyPr/>
          <a:lstStyle/>
          <a:p>
            <a:pPr algn="l"/>
            <a:r>
              <a:rPr lang="it-IT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it-IT" dirty="0" smtClean="0">
                <a:solidFill>
                  <a:srgbClr val="003A2C"/>
                </a:solidFill>
              </a:rPr>
              <a:t>L’olivo in Sicilia</a:t>
            </a:r>
            <a:endParaRPr lang="it-IT" dirty="0">
              <a:solidFill>
                <a:srgbClr val="003A2C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6256" y="1196752"/>
            <a:ext cx="2267744" cy="4176464"/>
          </a:xfrm>
        </p:spPr>
        <p:txBody>
          <a:bodyPr/>
          <a:lstStyle/>
          <a:p>
            <a:pPr>
              <a:buNone/>
            </a:pPr>
            <a:r>
              <a:rPr lang="it-IT" dirty="0" smtClean="0">
                <a:solidFill>
                  <a:srgbClr val="003A2C"/>
                </a:solidFill>
              </a:rPr>
              <a:t>L’olivo</a:t>
            </a:r>
          </a:p>
          <a:p>
            <a:pPr>
              <a:buNone/>
            </a:pPr>
            <a:r>
              <a:rPr lang="it-IT" dirty="0" smtClean="0">
                <a:solidFill>
                  <a:srgbClr val="003A2C"/>
                </a:solidFill>
              </a:rPr>
              <a:t>caratterizza</a:t>
            </a:r>
          </a:p>
          <a:p>
            <a:pPr>
              <a:buNone/>
            </a:pPr>
            <a:r>
              <a:rPr lang="it-IT" dirty="0" smtClean="0">
                <a:solidFill>
                  <a:srgbClr val="003A2C"/>
                </a:solidFill>
              </a:rPr>
              <a:t> il paesaggio</a:t>
            </a:r>
          </a:p>
          <a:p>
            <a:pPr>
              <a:buNone/>
            </a:pPr>
            <a:r>
              <a:rPr lang="it-IT" dirty="0" smtClean="0">
                <a:solidFill>
                  <a:srgbClr val="003A2C"/>
                </a:solidFill>
              </a:rPr>
              <a:t> naturale</a:t>
            </a:r>
          </a:p>
          <a:p>
            <a:pPr>
              <a:buNone/>
            </a:pPr>
            <a:r>
              <a:rPr lang="it-IT" dirty="0" smtClean="0">
                <a:solidFill>
                  <a:srgbClr val="003A2C"/>
                </a:solidFill>
              </a:rPr>
              <a:t> del</a:t>
            </a:r>
          </a:p>
          <a:p>
            <a:pPr>
              <a:buNone/>
            </a:pPr>
            <a:r>
              <a:rPr lang="it-IT" dirty="0" smtClean="0">
                <a:solidFill>
                  <a:srgbClr val="003A2C"/>
                </a:solidFill>
              </a:rPr>
              <a:t>territorio</a:t>
            </a:r>
          </a:p>
          <a:p>
            <a:pPr>
              <a:buNone/>
            </a:pPr>
            <a:r>
              <a:rPr lang="it-IT" dirty="0" smtClean="0">
                <a:solidFill>
                  <a:srgbClr val="003A2C"/>
                </a:solidFill>
              </a:rPr>
              <a:t>siciliano</a:t>
            </a:r>
            <a:endParaRPr lang="it-IT" dirty="0">
              <a:solidFill>
                <a:srgbClr val="003A2C"/>
              </a:solidFill>
            </a:endParaRPr>
          </a:p>
        </p:txBody>
      </p:sp>
      <p:pic>
        <p:nvPicPr>
          <p:cNvPr id="6" name="Picture 2" descr="C:\Users\giuseppina gangi\Desktop\download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404664"/>
            <a:ext cx="720080" cy="476523"/>
          </a:xfrm>
          <a:prstGeom prst="rect">
            <a:avLst/>
          </a:prstGeom>
          <a:noFill/>
        </p:spPr>
      </p:pic>
      <p:pic>
        <p:nvPicPr>
          <p:cNvPr id="7" name="Segnaposto contenuto 5" descr="30_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79512" y="1124744"/>
            <a:ext cx="6562165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26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620688"/>
            <a:ext cx="9144001" cy="623731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:\Users\Andrea\Desktop\olivast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481</Words>
  <Application>Microsoft Office PowerPoint</Application>
  <PresentationFormat>Presentazione su schermo (4:3)</PresentationFormat>
  <Paragraphs>99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46" baseType="lpstr">
      <vt:lpstr>Tema di Office</vt:lpstr>
      <vt:lpstr>L’olivo è il Mediterraneo: conservazione della biodiversità olivicola a Enna </vt:lpstr>
      <vt:lpstr>Diapositiva 2</vt:lpstr>
      <vt:lpstr>Diapositiva 3</vt:lpstr>
      <vt:lpstr>Il 96% circa dell’olivicoltura mondiale oggi si sviluppa attorno al bacino del Mediterraneo </vt:lpstr>
      <vt:lpstr>Diapositiva 5</vt:lpstr>
      <vt:lpstr> L’olivo in Italia</vt:lpstr>
      <vt:lpstr> L’olivo in Sicilia</vt:lpstr>
      <vt:lpstr>Diapositiva 8</vt:lpstr>
      <vt:lpstr>Diapositiva 9</vt:lpstr>
      <vt:lpstr>Diapositiva 10</vt:lpstr>
      <vt:lpstr>Diapositiva 11</vt:lpstr>
      <vt:lpstr>Dove si trova </vt:lpstr>
      <vt:lpstr>Il lago di Pergusa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Sezione“A” 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L’olivo è il Mediterraneo: conservazione della biodiversità olivicola a Enna</dc:title>
  <dc:creator>Giuseppina Gangi</dc:creator>
  <cp:lastModifiedBy>Giuseppina Gangi</cp:lastModifiedBy>
  <cp:revision>3</cp:revision>
  <dcterms:created xsi:type="dcterms:W3CDTF">2015-08-12T18:07:11Z</dcterms:created>
  <dcterms:modified xsi:type="dcterms:W3CDTF">2015-08-12T18:31:46Z</dcterms:modified>
</cp:coreProperties>
</file>